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2" r:id="rId6"/>
    <p:sldId id="259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5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6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09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1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66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85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8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2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A434-875E-43C1-8F91-A391AD28CB05}" type="datetimeFigureOut">
              <a:rPr lang="he-IL" smtClean="0"/>
              <a:t>כ"א/אדר/תשפ"ג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32DB-FDB6-4042-9E0C-757C195CF8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55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D:\&#1488;&#1504;&#1497;%20&#1492;&#1502;&#1493;&#1512;&#1492;.pptx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yaluli@talpiot.ac.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94D89F3-EB24-4F64-A434-3267E0E52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5"/>
          <a:stretch/>
        </p:blipFill>
        <p:spPr>
          <a:xfrm>
            <a:off x="0" y="0"/>
            <a:ext cx="12192000" cy="693582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42189" y="1729361"/>
            <a:ext cx="9479903" cy="1655762"/>
          </a:xfrm>
        </p:spPr>
        <p:txBody>
          <a:bodyPr>
            <a:normAutofit lnSpcReduction="10000"/>
          </a:bodyPr>
          <a:lstStyle/>
          <a:p>
            <a:r>
              <a:rPr lang="he-IL" sz="6000" b="1" dirty="0">
                <a:latin typeface="Calibri" panose="020F0502020204030204" pitchFamily="34" charset="0"/>
                <a:cs typeface="Calibri" panose="020F0502020204030204" pitchFamily="34" charset="0"/>
              </a:rPr>
              <a:t>לקראת שנת ההתמחות בהוראה  תשפ"ד</a:t>
            </a: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092EE980-E63F-4976-AB9D-BBB655DDF867}"/>
              </a:ext>
            </a:extLst>
          </p:cNvPr>
          <p:cNvSpPr txBox="1">
            <a:spLocks/>
          </p:cNvSpPr>
          <p:nvPr/>
        </p:nvSpPr>
        <p:spPr>
          <a:xfrm>
            <a:off x="3373017" y="3938020"/>
            <a:ext cx="6018245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ראש יחידת הכניסה להוראה</a:t>
            </a:r>
          </a:p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ד"ר רחלי הולצבלט 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798C20BB-766F-4C40-9838-C78F5019CB04}"/>
              </a:ext>
            </a:extLst>
          </p:cNvPr>
          <p:cNvGrpSpPr/>
          <p:nvPr/>
        </p:nvGrpSpPr>
        <p:grpSpPr>
          <a:xfrm>
            <a:off x="1498294" y="30691"/>
            <a:ext cx="10076761" cy="6708864"/>
            <a:chOff x="106680" y="1894170"/>
            <a:chExt cx="9769158" cy="8467024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2392601D-BDBB-4C01-8124-054394816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076" r="71578" b="92164"/>
            <a:stretch/>
          </p:blipFill>
          <p:spPr>
            <a:xfrm>
              <a:off x="6899212" y="1894170"/>
              <a:ext cx="2976626" cy="1107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תיבת טקסט 2">
              <a:extLst>
                <a:ext uri="{FF2B5EF4-FFF2-40B4-BE49-F238E27FC236}">
                  <a16:creationId xmlns:a16="http://schemas.microsoft.com/office/drawing/2014/main" id="{D3A4D1A1-3963-4640-B5AF-167C32EA78E4}"/>
                </a:ext>
              </a:extLst>
            </p:cNvPr>
            <p:cNvSpPr txBox="1"/>
            <p:nvPr/>
          </p:nvSpPr>
          <p:spPr>
            <a:xfrm>
              <a:off x="106680" y="9822180"/>
              <a:ext cx="4730817" cy="5390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 rtl="1">
                <a:lnSpc>
                  <a:spcPct val="120000"/>
                </a:lnSpc>
              </a:pPr>
              <a:r>
                <a:rPr lang="he-IL" sz="1200" b="1" dirty="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רח' </a:t>
              </a:r>
              <a:r>
                <a:rPr lang="he-IL" sz="1200" b="1" dirty="0" err="1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יטבתה</a:t>
              </a:r>
              <a:r>
                <a:rPr lang="he-IL" sz="1200" b="1" dirty="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 7, חולון 5850018 | טלפון: 03-5128555 | פקס: 03-5128570</a:t>
              </a:r>
              <a:endParaRPr lang="en-US" sz="12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dist" rtl="1">
                <a:lnSpc>
                  <a:spcPct val="120000"/>
                </a:lnSpc>
              </a:pPr>
              <a:r>
                <a:rPr lang="he-IL" sz="1200" b="1" spc="140" dirty="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אתר: </a:t>
              </a:r>
              <a:r>
                <a:rPr lang="en-US" sz="1200" b="1" spc="140" dirty="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www.talpiot.ac.il</a:t>
              </a:r>
              <a:r>
                <a:rPr lang="he-IL" sz="1200" b="1" spc="140" dirty="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 | דוא"ל: </a:t>
              </a:r>
              <a:r>
                <a:rPr lang="en-US" sz="1200" b="1" spc="140" dirty="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talpiot@talpiot.ac.il</a:t>
              </a:r>
              <a:endParaRPr lang="en-US" sz="12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spc="14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2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94D89F3-EB24-4F64-A434-3267E0E52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5"/>
          <a:stretch/>
        </p:blipFill>
        <p:spPr>
          <a:xfrm>
            <a:off x="0" y="-77822"/>
            <a:ext cx="12192000" cy="6935821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092EE980-E63F-4976-AB9D-BBB655DDF867}"/>
              </a:ext>
            </a:extLst>
          </p:cNvPr>
          <p:cNvSpPr txBox="1">
            <a:spLocks/>
          </p:cNvSpPr>
          <p:nvPr/>
        </p:nvSpPr>
        <p:spPr>
          <a:xfrm>
            <a:off x="1131486" y="277040"/>
            <a:ext cx="8126813" cy="89155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latin typeface="Calibri" panose="020F0502020204030204" pitchFamily="34" charset="0"/>
                <a:cs typeface="Calibri" panose="020F0502020204030204" pitchFamily="34" charset="0"/>
              </a:rPr>
              <a:t>בחרתם במקצוע משנה חיים...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798C20BB-766F-4C40-9838-C78F5019CB04}"/>
              </a:ext>
            </a:extLst>
          </p:cNvPr>
          <p:cNvGrpSpPr/>
          <p:nvPr/>
        </p:nvGrpSpPr>
        <p:grpSpPr>
          <a:xfrm>
            <a:off x="9258299" y="1"/>
            <a:ext cx="6362701" cy="7932214"/>
            <a:chOff x="-1586050" y="2428980"/>
            <a:chExt cx="6423547" cy="7932214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2392601D-BDBB-4C01-8124-054394816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027" r="71578" b="92164"/>
            <a:stretch/>
          </p:blipFill>
          <p:spPr>
            <a:xfrm>
              <a:off x="-1586050" y="2428980"/>
              <a:ext cx="2821893" cy="1059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תיבת טקסט 2">
              <a:extLst>
                <a:ext uri="{FF2B5EF4-FFF2-40B4-BE49-F238E27FC236}">
                  <a16:creationId xmlns:a16="http://schemas.microsoft.com/office/drawing/2014/main" id="{D3A4D1A1-3963-4640-B5AF-167C32EA78E4}"/>
                </a:ext>
              </a:extLst>
            </p:cNvPr>
            <p:cNvSpPr txBox="1"/>
            <p:nvPr/>
          </p:nvSpPr>
          <p:spPr>
            <a:xfrm>
              <a:off x="106680" y="9822180"/>
              <a:ext cx="4730817" cy="5390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 rtl="1">
                <a:lnSpc>
                  <a:spcPct val="120000"/>
                </a:lnSpc>
              </a:pPr>
              <a:r>
                <a:rPr lang="he-IL" sz="1200" b="1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רח' יטבתה 7, חולון 5850018 | טלפון: 03-5128555 | פקס: 03-5128570</a:t>
              </a:r>
              <a:endParaRPr lang="en-US" sz="120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dist" rtl="1">
                <a:lnSpc>
                  <a:spcPct val="120000"/>
                </a:lnSpc>
              </a:pPr>
              <a:r>
                <a:rPr lang="he-IL" sz="1200" b="1" spc="14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אתר: </a:t>
              </a:r>
              <a:r>
                <a:rPr lang="en-US" sz="1200" b="1" spc="14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www.talpiot.ac.il</a:t>
              </a:r>
              <a:r>
                <a:rPr lang="he-IL" sz="1200" b="1" spc="14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 | דוא"ל: </a:t>
              </a:r>
              <a:r>
                <a:rPr lang="en-US" sz="1200" b="1" spc="14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talpiot@talpiot.ac.il</a:t>
              </a:r>
              <a:endParaRPr lang="en-US" sz="120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spc="14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כותרת משנה 2">
            <a:extLst>
              <a:ext uri="{FF2B5EF4-FFF2-40B4-BE49-F238E27FC236}">
                <a16:creationId xmlns:a16="http://schemas.microsoft.com/office/drawing/2014/main" id="{EFBF00A8-32DB-48A4-A883-E292DB42F7B3}"/>
              </a:ext>
            </a:extLst>
          </p:cNvPr>
          <p:cNvSpPr txBox="1">
            <a:spLocks/>
          </p:cNvSpPr>
          <p:nvPr/>
        </p:nvSpPr>
        <p:spPr>
          <a:xfrm>
            <a:off x="0" y="5538520"/>
            <a:ext cx="4638675" cy="111063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תודה על ההקשבה..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זמן לשאלות...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29494A9-89DF-4A3F-BB2B-D57BCF2C4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15" y="1445638"/>
            <a:ext cx="3180504" cy="2261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לוחית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B6890EBA-E8A4-4633-8BED-8FE63B5927EB}"/>
              </a:ext>
            </a:extLst>
          </p:cNvPr>
          <p:cNvSpPr/>
          <p:nvPr/>
        </p:nvSpPr>
        <p:spPr>
          <a:xfrm>
            <a:off x="6733310" y="2274344"/>
            <a:ext cx="2627110" cy="1654952"/>
          </a:xfrm>
          <a:prstGeom prst="plaqu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אני מורה</a:t>
            </a:r>
          </a:p>
        </p:txBody>
      </p:sp>
    </p:spTree>
    <p:extLst>
      <p:ext uri="{BB962C8B-B14F-4D97-AF65-F5344CB8AC3E}">
        <p14:creationId xmlns:p14="http://schemas.microsoft.com/office/powerpoint/2010/main" val="1674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8C941A-3215-4417-AE82-59319614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980" y="535926"/>
            <a:ext cx="4645250" cy="27386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he-IL" sz="16600" b="1" dirty="0"/>
              <a:t>למה?</a:t>
            </a:r>
            <a:endParaRPr lang="en-US" sz="166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מציין מיקום תוכן 4" descr="תמונה שמכילה דשא, יונק, חוץ, כבשה&#10;&#10;התיאור נוצר באופן אוטומטי">
            <a:extLst>
              <a:ext uri="{FF2B5EF4-FFF2-40B4-BE49-F238E27FC236}">
                <a16:creationId xmlns:a16="http://schemas.microsoft.com/office/drawing/2014/main" id="{63EBF169-3283-4201-9E0C-2134F4494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316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עץ, חוץ, שמים, הר&#10;&#10;התיאור נוצר באופן אוטומטי">
            <a:extLst>
              <a:ext uri="{FF2B5EF4-FFF2-40B4-BE49-F238E27FC236}">
                <a16:creationId xmlns:a16="http://schemas.microsoft.com/office/drawing/2014/main" id="{567886BC-774F-4F8C-9983-87CF0FDE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 b="8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F2ADDC8-0173-4100-8221-65542D4F9BEF}"/>
              </a:ext>
            </a:extLst>
          </p:cNvPr>
          <p:cNvSpPr txBox="1"/>
          <p:nvPr/>
        </p:nvSpPr>
        <p:spPr>
          <a:xfrm>
            <a:off x="1610033" y="242596"/>
            <a:ext cx="4566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/>
              <a:t>התמחות לשם מה?</a:t>
            </a:r>
          </a:p>
        </p:txBody>
      </p:sp>
    </p:spTree>
    <p:extLst>
      <p:ext uri="{BB962C8B-B14F-4D97-AF65-F5344CB8AC3E}">
        <p14:creationId xmlns:p14="http://schemas.microsoft.com/office/powerpoint/2010/main" val="3716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0A1869E-6493-4403-B48D-071C4EC33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" r="27169" b="26621"/>
          <a:stretch/>
        </p:blipFill>
        <p:spPr>
          <a:xfrm>
            <a:off x="-2" y="-22860"/>
            <a:ext cx="12192001" cy="690372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199" y="1035698"/>
            <a:ext cx="10515600" cy="877078"/>
          </a:xfrm>
        </p:spPr>
        <p:txBody>
          <a:bodyPr/>
          <a:lstStyle/>
          <a:p>
            <a:pPr algn="ctr"/>
            <a:r>
              <a:rPr lang="he-IL" sz="4400" b="1">
                <a:latin typeface="Calibri" panose="020F0502020204030204" pitchFamily="34" charset="0"/>
                <a:cs typeface="Calibri" panose="020F0502020204030204" pitchFamily="34" charset="0"/>
              </a:rPr>
              <a:t>מה כוללת שנת ההתמחות בהוראה?</a:t>
            </a:r>
            <a:endParaRPr lang="he-IL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0CFF3D-8082-42B6-A435-28F5F8D4D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2027" r="71578" b="92164"/>
          <a:stretch/>
        </p:blipFill>
        <p:spPr>
          <a:xfrm>
            <a:off x="9526393" y="55587"/>
            <a:ext cx="2665606" cy="1000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09995A-3CD7-4591-A660-8B6A53AD53AB}"/>
              </a:ext>
            </a:extLst>
          </p:cNvPr>
          <p:cNvSpPr txBox="1">
            <a:spLocks/>
          </p:cNvSpPr>
          <p:nvPr/>
        </p:nvSpPr>
        <p:spPr>
          <a:xfrm>
            <a:off x="457200" y="2114550"/>
            <a:ext cx="5638800" cy="38850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משך ההתמחות – עבודה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במשך חצי שנה לפחות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(רצוף או בחלוקה ל-2 תקופות של שלושה חודשים)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עבודה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בשליש משרה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(מינימום),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במקצוע ההוראה ובשכבת הגיל אליו הוכשרת.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השתתפות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בסדנת התמחות במכללה-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ש"ש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מינוי חונך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ע"י מנהל/מפקח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עמידה בהצלחה בהערכות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בשנת ההתמחות</a:t>
            </a:r>
          </a:p>
          <a:p>
            <a:pPr>
              <a:buFont typeface="Wingdings" panose="05000000000000000000" pitchFamily="2" charset="2"/>
              <a:buChar char="v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 descr="תמונה שמכילה אדם, מקורה, ילד, קבוצה&#10;&#10;התיאור נוצר באופן אוטומטי">
            <a:extLst>
              <a:ext uri="{FF2B5EF4-FFF2-40B4-BE49-F238E27FC236}">
                <a16:creationId xmlns:a16="http://schemas.microsoft.com/office/drawing/2014/main" id="{58A624A2-F1A6-4CC3-B720-9F1781DA6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84" y="1646769"/>
            <a:ext cx="4921031" cy="285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2E8024-C555-E044-5F4A-03B84F70537A}"/>
              </a:ext>
            </a:extLst>
          </p:cNvPr>
          <p:cNvSpPr txBox="1">
            <a:spLocks/>
          </p:cNvSpPr>
          <p:nvPr/>
        </p:nvSpPr>
        <p:spPr>
          <a:xfrm>
            <a:off x="7539644" y="4719402"/>
            <a:ext cx="3929057" cy="18458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6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פטור </a:t>
            </a:r>
            <a:r>
              <a:rPr 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מסטאז</a:t>
            </a: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ניתן לעובדי הוראה קבועים במשרד החינוך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או עובדי הוראה בעלי חמש שנות ותק הוראה בפועל בחינוך הרשמי או מוכר שאינו רשמי</a:t>
            </a:r>
          </a:p>
          <a:p>
            <a:pPr marL="0" indent="0">
              <a:buNone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הפטור מתעדכן בפורטל עובדי הוראה – אם אין פטור חובה לעשות </a:t>
            </a:r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סטאז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!! </a:t>
            </a:r>
          </a:p>
        </p:txBody>
      </p:sp>
    </p:spTree>
    <p:extLst>
      <p:ext uri="{BB962C8B-B14F-4D97-AF65-F5344CB8AC3E}">
        <p14:creationId xmlns:p14="http://schemas.microsoft.com/office/powerpoint/2010/main" val="36531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0A1869E-6493-4403-B48D-071C4EC33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" r="27169" b="26621"/>
          <a:stretch/>
        </p:blipFill>
        <p:spPr>
          <a:xfrm>
            <a:off x="-2" y="-22860"/>
            <a:ext cx="12192001" cy="690372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199" y="1035698"/>
            <a:ext cx="10515600" cy="87707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לשם התמחות בהוראה יש לוודא עם המנהלת/מפקחת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0CFF3D-8082-42B6-A435-28F5F8D4D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2027" r="71578" b="92164"/>
          <a:stretch/>
        </p:blipFill>
        <p:spPr>
          <a:xfrm>
            <a:off x="9526393" y="55587"/>
            <a:ext cx="2665606" cy="1000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09995A-3CD7-4591-A660-8B6A53AD53AB}"/>
              </a:ext>
            </a:extLst>
          </p:cNvPr>
          <p:cNvSpPr txBox="1">
            <a:spLocks/>
          </p:cNvSpPr>
          <p:nvPr/>
        </p:nvSpPr>
        <p:spPr>
          <a:xfrm>
            <a:off x="6173290" y="1927652"/>
            <a:ext cx="5437131" cy="38850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מסגרת העבודה(בי"ס/גן) מוכרים להתמחות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עבודה במשך חצי שנה לפחות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עבודה בשליש משרה לפחות במקצוע ההוראה ובשכבת הגיל אליהם הוכשרת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עבודה בשעות תקן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עבודה בשכר מלא (אין התנדבות בהתמחות)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מינוי מורה/גננת חונך/ת</a:t>
            </a:r>
          </a:p>
          <a:p>
            <a:pPr marL="0" indent="0">
              <a:buNone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 descr="תמונה שמכילה טקסט, לוח ציור&#10;&#10;התיאור נוצר באופן אוטומטי">
            <a:extLst>
              <a:ext uri="{FF2B5EF4-FFF2-40B4-BE49-F238E27FC236}">
                <a16:creationId xmlns:a16="http://schemas.microsoft.com/office/drawing/2014/main" id="{AEFC4BA3-A506-4151-86CA-8A1D3A80C5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6047" r="12518" b="8393"/>
          <a:stretch/>
        </p:blipFill>
        <p:spPr>
          <a:xfrm rot="20864400">
            <a:off x="5648471" y="4592425"/>
            <a:ext cx="2521765" cy="1874094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A15C8F9A-921B-4EB1-A1BC-BFBC28FC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6907"/>
              </p:ext>
            </p:extLst>
          </p:nvPr>
        </p:nvGraphicFramePr>
        <p:xfrm>
          <a:off x="760729" y="2436719"/>
          <a:ext cx="5050659" cy="1748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868">
                  <a:extLst>
                    <a:ext uri="{9D8B030D-6E8A-4147-A177-3AD203B41FA5}">
                      <a16:colId xmlns:a16="http://schemas.microsoft.com/office/drawing/2014/main" val="2907296704"/>
                    </a:ext>
                  </a:extLst>
                </a:gridCol>
                <a:gridCol w="1001868">
                  <a:extLst>
                    <a:ext uri="{9D8B030D-6E8A-4147-A177-3AD203B41FA5}">
                      <a16:colId xmlns:a16="http://schemas.microsoft.com/office/drawing/2014/main" val="3230325197"/>
                    </a:ext>
                  </a:extLst>
                </a:gridCol>
                <a:gridCol w="1001868">
                  <a:extLst>
                    <a:ext uri="{9D8B030D-6E8A-4147-A177-3AD203B41FA5}">
                      <a16:colId xmlns:a16="http://schemas.microsoft.com/office/drawing/2014/main" val="2061424362"/>
                    </a:ext>
                  </a:extLst>
                </a:gridCol>
                <a:gridCol w="1001868">
                  <a:extLst>
                    <a:ext uri="{9D8B030D-6E8A-4147-A177-3AD203B41FA5}">
                      <a16:colId xmlns:a16="http://schemas.microsoft.com/office/drawing/2014/main" val="1430099659"/>
                    </a:ext>
                  </a:extLst>
                </a:gridCol>
                <a:gridCol w="1043187">
                  <a:extLst>
                    <a:ext uri="{9D8B030D-6E8A-4147-A177-3AD203B41FA5}">
                      <a16:colId xmlns:a16="http://schemas.microsoft.com/office/drawing/2014/main" val="3707997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33%  </a:t>
                      </a:r>
                      <a:r>
                        <a:rPr lang="he-IL" sz="1200">
                          <a:effectLst/>
                        </a:rPr>
                        <a:t>להתמחות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היקף משרה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7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8-7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>
                          <a:effectLst/>
                        </a:rPr>
                        <a:t>ש' פרונטליות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17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7625" marR="47625" marT="66675" marB="571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ש' פרטניות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3-2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ש' שהייה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6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7625" marR="47625" marT="66675" marB="571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סה"כ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34567"/>
                  </a:ext>
                </a:extLst>
              </a:tr>
            </a:tbl>
          </a:graphicData>
        </a:graphic>
      </p:graphicFrame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23D79536-51D4-4997-BE4C-62DD6D9B1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6884"/>
              </p:ext>
            </p:extLst>
          </p:nvPr>
        </p:nvGraphicFramePr>
        <p:xfrm>
          <a:off x="760729" y="4419304"/>
          <a:ext cx="5050660" cy="1748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714">
                  <a:extLst>
                    <a:ext uri="{9D8B030D-6E8A-4147-A177-3AD203B41FA5}">
                      <a16:colId xmlns:a16="http://schemas.microsoft.com/office/drawing/2014/main" val="2808421218"/>
                    </a:ext>
                  </a:extLst>
                </a:gridCol>
                <a:gridCol w="961714">
                  <a:extLst>
                    <a:ext uri="{9D8B030D-6E8A-4147-A177-3AD203B41FA5}">
                      <a16:colId xmlns:a16="http://schemas.microsoft.com/office/drawing/2014/main" val="1295034221"/>
                    </a:ext>
                  </a:extLst>
                </a:gridCol>
                <a:gridCol w="961714">
                  <a:extLst>
                    <a:ext uri="{9D8B030D-6E8A-4147-A177-3AD203B41FA5}">
                      <a16:colId xmlns:a16="http://schemas.microsoft.com/office/drawing/2014/main" val="2483335288"/>
                    </a:ext>
                  </a:extLst>
                </a:gridCol>
                <a:gridCol w="961714">
                  <a:extLst>
                    <a:ext uri="{9D8B030D-6E8A-4147-A177-3AD203B41FA5}">
                      <a16:colId xmlns:a16="http://schemas.microsoft.com/office/drawing/2014/main" val="1540433681"/>
                    </a:ext>
                  </a:extLst>
                </a:gridCol>
                <a:gridCol w="1203804">
                  <a:extLst>
                    <a:ext uri="{9D8B030D-6E8A-4147-A177-3AD203B41FA5}">
                      <a16:colId xmlns:a16="http://schemas.microsoft.com/office/drawing/2014/main" val="4143864461"/>
                    </a:ext>
                  </a:extLst>
                </a:gridCol>
              </a:tblGrid>
              <a:tr h="41485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33.75%  </a:t>
                      </a:r>
                      <a:r>
                        <a:rPr lang="he-IL" sz="1200" dirty="0">
                          <a:effectLst/>
                        </a:rPr>
                        <a:t> להתמחות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e-IL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היקף משרה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49977367"/>
                  </a:ext>
                </a:extLst>
              </a:tr>
              <a:tr h="2551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ש' פרונטליות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12347"/>
                  </a:ext>
                </a:extLst>
              </a:tr>
              <a:tr h="2551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ש' פרטניות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35314"/>
                  </a:ext>
                </a:extLst>
              </a:tr>
              <a:tr h="2551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7.5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ש' תומכות הוראה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65399"/>
                  </a:ext>
                </a:extLst>
              </a:tr>
              <a:tr h="2551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571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e-IL" sz="1200" dirty="0">
                          <a:effectLst/>
                        </a:rPr>
                        <a:t>סה"כ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60312"/>
                  </a:ext>
                </a:extLst>
              </a:tr>
            </a:tbl>
          </a:graphicData>
        </a:graphic>
      </p:graphicFrame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A7EB1FFD-A55E-4E33-A59B-6BB696DE9BAC}"/>
              </a:ext>
            </a:extLst>
          </p:cNvPr>
          <p:cNvSpPr txBox="1">
            <a:spLocks/>
          </p:cNvSpPr>
          <p:nvPr/>
        </p:nvSpPr>
        <p:spPr>
          <a:xfrm>
            <a:off x="764057" y="1890581"/>
            <a:ext cx="5034974" cy="585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להלן טבלת שעות משרה בהתאם להיקף המשרה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היקף משרה באופק חדש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BED20091-A4E3-48A0-B888-41E2B9C6189C}"/>
              </a:ext>
            </a:extLst>
          </p:cNvPr>
          <p:cNvSpPr txBox="1">
            <a:spLocks/>
          </p:cNvSpPr>
          <p:nvPr/>
        </p:nvSpPr>
        <p:spPr>
          <a:xfrm>
            <a:off x="760729" y="4171393"/>
            <a:ext cx="5050659" cy="2380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2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היקף משרה בעוז לתמורה</a:t>
            </a:r>
            <a:endParaRPr kumimoji="0" lang="en-US" altLang="he-IL" sz="6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94D89F3-EB24-4F64-A434-3267E0E52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5"/>
          <a:stretch/>
        </p:blipFill>
        <p:spPr>
          <a:xfrm>
            <a:off x="0" y="-77821"/>
            <a:ext cx="12192000" cy="6935821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092EE980-E63F-4976-AB9D-BBB655DDF867}"/>
              </a:ext>
            </a:extLst>
          </p:cNvPr>
          <p:cNvSpPr txBox="1">
            <a:spLocks/>
          </p:cNvSpPr>
          <p:nvPr/>
        </p:nvSpPr>
        <p:spPr>
          <a:xfrm>
            <a:off x="5366498" y="686682"/>
            <a:ext cx="4984261" cy="13296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סטאז'קל</a:t>
            </a:r>
            <a:endParaRPr lang="he-IL" sz="60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798C20BB-766F-4C40-9838-C78F5019CB04}"/>
              </a:ext>
            </a:extLst>
          </p:cNvPr>
          <p:cNvGrpSpPr/>
          <p:nvPr/>
        </p:nvGrpSpPr>
        <p:grpSpPr>
          <a:xfrm>
            <a:off x="388775" y="139959"/>
            <a:ext cx="6578279" cy="7932215"/>
            <a:chOff x="-1740782" y="2428979"/>
            <a:chExt cx="6578279" cy="7932215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2392601D-BDBB-4C01-8124-054394816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027" r="71578" b="92164"/>
            <a:stretch/>
          </p:blipFill>
          <p:spPr>
            <a:xfrm>
              <a:off x="-1740782" y="2428979"/>
              <a:ext cx="2976626" cy="1117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תיבת טקסט 2">
              <a:extLst>
                <a:ext uri="{FF2B5EF4-FFF2-40B4-BE49-F238E27FC236}">
                  <a16:creationId xmlns:a16="http://schemas.microsoft.com/office/drawing/2014/main" id="{D3A4D1A1-3963-4640-B5AF-167C32EA78E4}"/>
                </a:ext>
              </a:extLst>
            </p:cNvPr>
            <p:cNvSpPr txBox="1"/>
            <p:nvPr/>
          </p:nvSpPr>
          <p:spPr>
            <a:xfrm>
              <a:off x="106680" y="9822180"/>
              <a:ext cx="4730817" cy="5390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 rtl="1">
                <a:lnSpc>
                  <a:spcPct val="120000"/>
                </a:lnSpc>
              </a:pPr>
              <a:r>
                <a:rPr lang="he-IL" sz="1200" b="1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רח' יטבתה 7, חולון 5850018 | טלפון: 03-5128555 | פקס: 03-5128570</a:t>
              </a:r>
              <a:endParaRPr lang="en-US" sz="120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dist" rtl="1">
                <a:lnSpc>
                  <a:spcPct val="120000"/>
                </a:lnSpc>
              </a:pPr>
              <a:r>
                <a:rPr lang="he-IL" sz="1200" b="1" spc="14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אתר: </a:t>
              </a:r>
              <a:r>
                <a:rPr lang="en-US" sz="1200" b="1" spc="14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www.talpiot.ac.il</a:t>
              </a:r>
              <a:r>
                <a:rPr lang="he-IL" sz="1200" b="1" spc="14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 | דוא"ל: </a:t>
              </a:r>
              <a:r>
                <a:rPr lang="en-US" sz="1200" b="1" spc="14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talpiot@talpiot.ac.il</a:t>
              </a:r>
              <a:endParaRPr lang="en-US" sz="120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spc="14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תמונה 4">
            <a:extLst>
              <a:ext uri="{FF2B5EF4-FFF2-40B4-BE49-F238E27FC236}">
                <a16:creationId xmlns:a16="http://schemas.microsoft.com/office/drawing/2014/main" id="{A26D41C5-772F-4E32-BEF8-B6302B516D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73" r="3811" b="5127"/>
          <a:stretch/>
        </p:blipFill>
        <p:spPr>
          <a:xfrm>
            <a:off x="1654630" y="1899030"/>
            <a:ext cx="9383486" cy="44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0A1869E-6493-4403-B48D-071C4EC33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" r="27169" b="26621"/>
          <a:stretch/>
        </p:blipFill>
        <p:spPr>
          <a:xfrm>
            <a:off x="-2" y="-22860"/>
            <a:ext cx="12192001" cy="6903720"/>
          </a:xfrm>
          <a:prstGeom prst="rect">
            <a:avLst/>
          </a:prstGeom>
        </p:spPr>
      </p:pic>
      <p:pic>
        <p:nvPicPr>
          <p:cNvPr id="8" name="תמונה 7" descr="תמונה שמכילה טקסט, אלקטרוניקה, לוח מקשים&#10;&#10;התיאור נוצר באופן אוטומטי">
            <a:extLst>
              <a:ext uri="{FF2B5EF4-FFF2-40B4-BE49-F238E27FC236}">
                <a16:creationId xmlns:a16="http://schemas.microsoft.com/office/drawing/2014/main" id="{67B04A7D-DFF3-4E62-A3D6-5F09A6D3D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74" y="2475111"/>
            <a:ext cx="4682743" cy="294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199" y="1035698"/>
            <a:ext cx="10515600" cy="877078"/>
          </a:xfrm>
        </p:spPr>
        <p:txBody>
          <a:bodyPr/>
          <a:lstStyle/>
          <a:p>
            <a:pPr algn="ctr"/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עוד אין לי עבודה... היכן ואיך מחפשים?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0CFF3D-8082-42B6-A435-28F5F8D4DE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2027" r="71578" b="92164"/>
          <a:stretch/>
        </p:blipFill>
        <p:spPr>
          <a:xfrm>
            <a:off x="9526393" y="55587"/>
            <a:ext cx="2665606" cy="1000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09995A-3CD7-4591-A660-8B6A53AD53AB}"/>
              </a:ext>
            </a:extLst>
          </p:cNvPr>
          <p:cNvSpPr txBox="1">
            <a:spLocks/>
          </p:cNvSpPr>
          <p:nvPr/>
        </p:nvSpPr>
        <p:spPr>
          <a:xfrm>
            <a:off x="5714999" y="1837877"/>
            <a:ext cx="5638800" cy="38850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מתי מתחילים לחפש?</a:t>
            </a:r>
          </a:p>
          <a:p>
            <a:pPr marL="0" indent="0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מרץ והלאה...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למי פונים?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הרשמה במערכת השמה של משרד החינוך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באינטרנט: לוח דרושים משרד החינוך, ארגון המורים/הסתדרות המורים/ אתרי רשתות חינוך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אתר ההתמחות במכללה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קשר עם – מפקחים / מנהלים/ מורים/ מרצים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היכרות וקשרים</a:t>
            </a:r>
          </a:p>
          <a:p>
            <a:pPr>
              <a:buFont typeface="Wingdings" panose="05000000000000000000" pitchFamily="2" charset="2"/>
              <a:buChar char="v"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94D89F3-EB24-4F64-A434-3267E0E52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5"/>
          <a:stretch/>
        </p:blipFill>
        <p:spPr>
          <a:xfrm>
            <a:off x="0" y="-77821"/>
            <a:ext cx="12192000" cy="6935821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092EE980-E63F-4976-AB9D-BBB655DDF867}"/>
              </a:ext>
            </a:extLst>
          </p:cNvPr>
          <p:cNvSpPr txBox="1">
            <a:spLocks/>
          </p:cNvSpPr>
          <p:nvPr/>
        </p:nvSpPr>
        <p:spPr>
          <a:xfrm>
            <a:off x="2607862" y="251074"/>
            <a:ext cx="6072055" cy="13296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כתיבת קורות חיים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798C20BB-766F-4C40-9838-C78F5019CB04}"/>
              </a:ext>
            </a:extLst>
          </p:cNvPr>
          <p:cNvGrpSpPr/>
          <p:nvPr/>
        </p:nvGrpSpPr>
        <p:grpSpPr>
          <a:xfrm>
            <a:off x="9258299" y="1"/>
            <a:ext cx="6362701" cy="7932214"/>
            <a:chOff x="-1586050" y="2428980"/>
            <a:chExt cx="6423547" cy="7932214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2392601D-BDBB-4C01-8124-054394816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027" r="71578" b="92164"/>
            <a:stretch/>
          </p:blipFill>
          <p:spPr>
            <a:xfrm>
              <a:off x="-1586050" y="2428980"/>
              <a:ext cx="2821893" cy="1059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תיבת טקסט 2">
              <a:extLst>
                <a:ext uri="{FF2B5EF4-FFF2-40B4-BE49-F238E27FC236}">
                  <a16:creationId xmlns:a16="http://schemas.microsoft.com/office/drawing/2014/main" id="{D3A4D1A1-3963-4640-B5AF-167C32EA78E4}"/>
                </a:ext>
              </a:extLst>
            </p:cNvPr>
            <p:cNvSpPr txBox="1"/>
            <p:nvPr/>
          </p:nvSpPr>
          <p:spPr>
            <a:xfrm>
              <a:off x="106680" y="9822180"/>
              <a:ext cx="4730817" cy="5390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 rtl="1">
                <a:lnSpc>
                  <a:spcPct val="120000"/>
                </a:lnSpc>
              </a:pPr>
              <a:r>
                <a:rPr lang="he-IL" sz="1200" b="1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רח' יטבתה 7, חולון 5850018 | טלפון: 03-5128555 | פקס: 03-5128570</a:t>
              </a:r>
              <a:endParaRPr lang="en-US" sz="120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dist" rtl="1">
                <a:lnSpc>
                  <a:spcPct val="120000"/>
                </a:lnSpc>
              </a:pPr>
              <a:r>
                <a:rPr lang="he-IL" sz="1200" b="1" spc="14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אתר: </a:t>
              </a:r>
              <a:r>
                <a:rPr lang="en-US" sz="1200" b="1" spc="14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www.talpiot.ac.il</a:t>
              </a:r>
              <a:r>
                <a:rPr lang="he-IL" sz="1200" b="1" spc="140">
                  <a:solidFill>
                    <a:srgbClr val="58585B"/>
                  </a:solidFill>
                  <a:effectLst/>
                  <a:latin typeface="Adobe Hebrew"/>
                  <a:ea typeface="Calibri" panose="020F0502020204030204" pitchFamily="34" charset="0"/>
                  <a:cs typeface="Arial" panose="020B0604020202020204" pitchFamily="34" charset="0"/>
                </a:rPr>
                <a:t> | דוא"ל: </a:t>
              </a:r>
              <a:r>
                <a:rPr lang="en-US" sz="1200" b="1" spc="140">
                  <a:solidFill>
                    <a:srgbClr val="58585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talpiot@talpiot.ac.il</a:t>
              </a:r>
              <a:endParaRPr lang="en-US" sz="120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</a:endParaRPr>
            </a:p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spc="14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13EE11C3-2EE1-4B7F-9D56-0961CCB48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31" t="5832" r="14843" b="12778"/>
          <a:stretch/>
        </p:blipFill>
        <p:spPr>
          <a:xfrm>
            <a:off x="1562100" y="1136883"/>
            <a:ext cx="86106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0A1869E-6493-4403-B48D-071C4EC33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" r="27169" b="26621"/>
          <a:stretch/>
        </p:blipFill>
        <p:spPr>
          <a:xfrm>
            <a:off x="0" y="0"/>
            <a:ext cx="12192001" cy="690372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8377" y="653143"/>
            <a:ext cx="10375639" cy="1335514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לרשותכם בכל שאלה ועניין...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לקראת תחילתו של המסע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0CFF3D-8082-42B6-A435-28F5F8D4D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2027" r="71578" b="92164"/>
          <a:stretch/>
        </p:blipFill>
        <p:spPr>
          <a:xfrm>
            <a:off x="9526393" y="55587"/>
            <a:ext cx="2665606" cy="1000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F834DCC7-E305-4BEA-A58C-B8AFE2F7FEBA}"/>
              </a:ext>
            </a:extLst>
          </p:cNvPr>
          <p:cNvSpPr txBox="1">
            <a:spLocks/>
          </p:cNvSpPr>
          <p:nvPr/>
        </p:nvSpPr>
        <p:spPr>
          <a:xfrm>
            <a:off x="3632662" y="2144070"/>
            <a:ext cx="4209717" cy="18458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ראשת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יחידת הכניסה להוראה</a:t>
            </a:r>
          </a:p>
          <a:p>
            <a:pPr marL="0" indent="0" algn="ctr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ד"ר רחלי הולצבלט</a:t>
            </a:r>
          </a:p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rachelhol1234@gmail.com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CD2C9DE3-C25F-4344-B48F-1898BCA26BBA}"/>
              </a:ext>
            </a:extLst>
          </p:cNvPr>
          <p:cNvSpPr txBox="1">
            <a:spLocks/>
          </p:cNvSpPr>
          <p:nvPr/>
        </p:nvSpPr>
        <p:spPr>
          <a:xfrm>
            <a:off x="7975943" y="4515214"/>
            <a:ext cx="3492758" cy="18458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מזכירת היחידה</a:t>
            </a:r>
          </a:p>
          <a:p>
            <a:pPr marL="0" indent="0" algn="ctr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מאיה- לולי מאור אל </a:t>
            </a:r>
          </a:p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mayaluli@talpiot.ac.il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03-5128533 חדר 122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E430DD-78DA-B98A-F0CB-16BA4535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>
                <a:ln>
                  <a:noFill/>
                </a:ln>
                <a:solidFill>
                  <a:srgbClr val="1A73E8"/>
                </a:solidFill>
                <a:effectLst/>
                <a:latin typeface="Roboto" panose="020B0604020202020204" pitchFamily="2" charset="0"/>
                <a:hlinkClick r:id="rId4"/>
              </a:rPr>
              <a:t>mayaluli@talpiot.ac.il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B06040202020202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B0604020202020204" pitchFamily="2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BCE39AB-44D2-EBB2-7D53-65F40B25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>
                <a:ln>
                  <a:noFill/>
                </a:ln>
                <a:solidFill>
                  <a:srgbClr val="1A73E8"/>
                </a:solidFill>
                <a:effectLst/>
                <a:latin typeface="Roboto" panose="020B0604020202020204" pitchFamily="2" charset="0"/>
                <a:hlinkClick r:id="rId4"/>
              </a:rPr>
              <a:t>mayaluli@talpiot.ac.il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B06040202020202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B0604020202020204" pitchFamily="2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33E781-EBE4-52AA-F3A2-47D679C9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>
                <a:ln>
                  <a:noFill/>
                </a:ln>
                <a:solidFill>
                  <a:srgbClr val="1A73E8"/>
                </a:solidFill>
                <a:effectLst/>
                <a:latin typeface="Roboto" panose="02000000000000000000" pitchFamily="2" charset="0"/>
                <a:hlinkClick r:id="rId4"/>
              </a:rPr>
              <a:t>mayaluli@talpiot.ac.il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531</Words>
  <Application>Microsoft Office PowerPoint</Application>
  <PresentationFormat>מסך רחב</PresentationFormat>
  <Paragraphs>114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Adobe Hebrew</vt:lpstr>
      <vt:lpstr>Arial</vt:lpstr>
      <vt:lpstr>Calibri</vt:lpstr>
      <vt:lpstr>Calibri Light</vt:lpstr>
      <vt:lpstr>Roboto</vt:lpstr>
      <vt:lpstr>Times New Roman</vt:lpstr>
      <vt:lpstr>Wingdings</vt:lpstr>
      <vt:lpstr>ערכת נושא Office</vt:lpstr>
      <vt:lpstr>מצגת של PowerPoint‏</vt:lpstr>
      <vt:lpstr>למה?</vt:lpstr>
      <vt:lpstr>מצגת של PowerPoint‏</vt:lpstr>
      <vt:lpstr>מה כוללת שנת ההתמחות בהוראה?</vt:lpstr>
      <vt:lpstr>לשם התמחות בהוראה יש לוודא עם המנהלת/מפקחת</vt:lpstr>
      <vt:lpstr>מצגת של PowerPoint‏</vt:lpstr>
      <vt:lpstr>עוד אין לי עבודה... היכן ואיך מחפשים?</vt:lpstr>
      <vt:lpstr>מצגת של PowerPoint‏</vt:lpstr>
      <vt:lpstr>לרשותכם בכל שאלה ועניין... לקראת תחילתו של המסע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מכללת גורדון  יחידת התחל"ה</dc:title>
  <dc:creator>Sarit Linker</dc:creator>
  <cp:lastModifiedBy>מאיה לולי מאור-אל</cp:lastModifiedBy>
  <cp:revision>34</cp:revision>
  <dcterms:created xsi:type="dcterms:W3CDTF">2021-02-16T06:10:29Z</dcterms:created>
  <dcterms:modified xsi:type="dcterms:W3CDTF">2023-03-14T08:17:05Z</dcterms:modified>
</cp:coreProperties>
</file>